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6"/>
  </p:notesMasterIdLst>
  <p:sldIdLst>
    <p:sldId id="256" r:id="rId5"/>
    <p:sldId id="257" r:id="rId6"/>
    <p:sldId id="266" r:id="rId7"/>
    <p:sldId id="258" r:id="rId8"/>
    <p:sldId id="279" r:id="rId9"/>
    <p:sldId id="264" r:id="rId10"/>
    <p:sldId id="260" r:id="rId11"/>
    <p:sldId id="267" r:id="rId12"/>
    <p:sldId id="261" r:id="rId13"/>
    <p:sldId id="262" r:id="rId14"/>
    <p:sldId id="265" r:id="rId15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47474"/>
    <a:srgbClr val="F16122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A2950F-28C6-4526-990B-12643200573A}" v="5" dt="2023-04-19T04:29:12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5307509c-3a6e-47da-b024-dc6909734887" providerId="ADAL" clId="{A7A2950F-28C6-4526-990B-12643200573A}"/>
    <pc:docChg chg="delSld">
      <pc:chgData name="Chinmay Samak" userId="5307509c-3a6e-47da-b024-dc6909734887" providerId="ADAL" clId="{A7A2950F-28C6-4526-990B-12643200573A}" dt="2023-04-19T04:00:58.542" v="0" actId="47"/>
      <pc:docMkLst>
        <pc:docMk/>
      </pc:docMkLst>
      <pc:sldChg chg="del">
        <pc:chgData name="Chinmay Samak" userId="5307509c-3a6e-47da-b024-dc6909734887" providerId="ADAL" clId="{A7A2950F-28C6-4526-990B-12643200573A}" dt="2023-04-19T04:00:58.542" v="0" actId="47"/>
        <pc:sldMkLst>
          <pc:docMk/>
          <pc:sldMk cId="706627565" sldId="268"/>
        </pc:sldMkLst>
      </pc:sldChg>
      <pc:sldChg chg="del">
        <pc:chgData name="Chinmay Samak" userId="5307509c-3a6e-47da-b024-dc6909734887" providerId="ADAL" clId="{A7A2950F-28C6-4526-990B-12643200573A}" dt="2023-04-19T04:00:58.542" v="0" actId="47"/>
        <pc:sldMkLst>
          <pc:docMk/>
          <pc:sldMk cId="2160869023" sldId="269"/>
        </pc:sldMkLst>
      </pc:sldChg>
      <pc:sldChg chg="del">
        <pc:chgData name="Chinmay Samak" userId="5307509c-3a6e-47da-b024-dc6909734887" providerId="ADAL" clId="{A7A2950F-28C6-4526-990B-12643200573A}" dt="2023-04-19T04:00:58.542" v="0" actId="47"/>
        <pc:sldMkLst>
          <pc:docMk/>
          <pc:sldMk cId="1704040647" sldId="273"/>
        </pc:sldMkLst>
      </pc:sldChg>
      <pc:sldChg chg="del">
        <pc:chgData name="Chinmay Samak" userId="5307509c-3a6e-47da-b024-dc6909734887" providerId="ADAL" clId="{A7A2950F-28C6-4526-990B-12643200573A}" dt="2023-04-19T04:00:58.542" v="0" actId="47"/>
        <pc:sldMkLst>
          <pc:docMk/>
          <pc:sldMk cId="3085455767" sldId="274"/>
        </pc:sldMkLst>
      </pc:sldChg>
      <pc:sldChg chg="del">
        <pc:chgData name="Chinmay Samak" userId="5307509c-3a6e-47da-b024-dc6909734887" providerId="ADAL" clId="{A7A2950F-28C6-4526-990B-12643200573A}" dt="2023-04-19T04:00:58.542" v="0" actId="47"/>
        <pc:sldMkLst>
          <pc:docMk/>
          <pc:sldMk cId="554210001" sldId="278"/>
        </pc:sldMkLst>
      </pc:sldChg>
      <pc:sldChg chg="del">
        <pc:chgData name="Chinmay Samak" userId="5307509c-3a6e-47da-b024-dc6909734887" providerId="ADAL" clId="{A7A2950F-28C6-4526-990B-12643200573A}" dt="2023-04-19T04:00:58.542" v="0" actId="47"/>
        <pc:sldMkLst>
          <pc:docMk/>
          <pc:sldMk cId="355955633" sldId="281"/>
        </pc:sldMkLst>
      </pc:sldChg>
      <pc:sldChg chg="del">
        <pc:chgData name="Chinmay Samak" userId="5307509c-3a6e-47da-b024-dc6909734887" providerId="ADAL" clId="{A7A2950F-28C6-4526-990B-12643200573A}" dt="2023-04-19T04:00:58.542" v="0" actId="47"/>
        <pc:sldMkLst>
          <pc:docMk/>
          <pc:sldMk cId="388332465" sldId="282"/>
        </pc:sldMkLst>
      </pc:sldChg>
      <pc:sldChg chg="del">
        <pc:chgData name="Chinmay Samak" userId="5307509c-3a6e-47da-b024-dc6909734887" providerId="ADAL" clId="{A7A2950F-28C6-4526-990B-12643200573A}" dt="2023-04-19T04:00:58.542" v="0" actId="47"/>
        <pc:sldMkLst>
          <pc:docMk/>
          <pc:sldMk cId="3177498127" sldId="283"/>
        </pc:sldMkLst>
      </pc:sldChg>
      <pc:sldChg chg="del">
        <pc:chgData name="Chinmay Samak" userId="5307509c-3a6e-47da-b024-dc6909734887" providerId="ADAL" clId="{A7A2950F-28C6-4526-990B-12643200573A}" dt="2023-04-19T04:00:58.542" v="0" actId="47"/>
        <pc:sldMkLst>
          <pc:docMk/>
          <pc:sldMk cId="2416596210" sldId="284"/>
        </pc:sldMkLst>
      </pc:sldChg>
      <pc:sldChg chg="del">
        <pc:chgData name="Chinmay Samak" userId="5307509c-3a6e-47da-b024-dc6909734887" providerId="ADAL" clId="{A7A2950F-28C6-4526-990B-12643200573A}" dt="2023-04-19T04:00:58.542" v="0" actId="47"/>
        <pc:sldMkLst>
          <pc:docMk/>
          <pc:sldMk cId="4132570673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April 19,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nker-Twins/Autonomy-Science-And-Systems/tree/main/Capstone%20Projec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  <a:p>
            <a:r>
              <a:rPr lang="en-IN" sz="2400" dirty="0"/>
              <a:t>Review Presentation 3</a:t>
            </a:r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ROS 2 TurtleBot3 URDF size</a:t>
            </a:r>
          </a:p>
          <a:p>
            <a:r>
              <a:rPr lang="en-IN" dirty="0"/>
              <a:t>ROS 2 DDS communication framework</a:t>
            </a:r>
          </a:p>
          <a:p>
            <a:pPr lvl="1"/>
            <a:r>
              <a:rPr lang="en-IN" dirty="0"/>
              <a:t>Domain ID not robust to network traffic fluctuations</a:t>
            </a:r>
          </a:p>
          <a:p>
            <a:pPr lvl="1"/>
            <a:r>
              <a:rPr lang="en-IN" dirty="0"/>
              <a:t>Topics not discoverable over network</a:t>
            </a:r>
          </a:p>
          <a:p>
            <a:pPr lvl="1"/>
            <a:r>
              <a:rPr lang="en-IN" dirty="0"/>
              <a:t>Conflicting QoS profiles for sensors and actuators</a:t>
            </a:r>
          </a:p>
          <a:p>
            <a:r>
              <a:rPr lang="en-IN" dirty="0"/>
              <a:t>Unavailable ROS 2 packages and lack of resources</a:t>
            </a:r>
          </a:p>
          <a:p>
            <a:r>
              <a:rPr lang="en-IN" dirty="0"/>
              <a:t>Gazebo world and texture setup for ROS 2</a:t>
            </a:r>
          </a:p>
          <a:p>
            <a:r>
              <a:rPr lang="en-IN" dirty="0"/>
              <a:t>Gazebo residual errors and crashes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E8C624-8727-1507-79BC-7C8353BE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92" y="2308589"/>
            <a:ext cx="5843220" cy="32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654A45E-4022-5A30-FA41-6BA6562D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13" y="3894667"/>
            <a:ext cx="8135708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Line Following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EC419-3F50-1BCD-460A-CEFE425F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93312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Primary 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Algorithm development: Tanmay</a:t>
            </a:r>
          </a:p>
          <a:p>
            <a:r>
              <a:rPr lang="en-IN" dirty="0"/>
              <a:t>Simulation setup: Chinmay</a:t>
            </a:r>
          </a:p>
          <a:p>
            <a:r>
              <a:rPr lang="en-IN" dirty="0"/>
              <a:t>Simulation deployment: Chinmay</a:t>
            </a:r>
          </a:p>
          <a:p>
            <a:r>
              <a:rPr lang="en-IN" dirty="0"/>
              <a:t>Real-world deployment: Tanmay</a:t>
            </a:r>
          </a:p>
          <a:p>
            <a:r>
              <a:rPr lang="en-IN" dirty="0"/>
              <a:t>Git repository management: Chinmay</a:t>
            </a:r>
          </a:p>
          <a:p>
            <a:r>
              <a:rPr lang="en-IN" dirty="0"/>
              <a:t>Documentation: Tanmay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b="1" i="1" u="sng" dirty="0"/>
              <a:t>Note</a:t>
            </a:r>
            <a:r>
              <a:rPr lang="en-IN" b="1" i="1" dirty="0"/>
              <a:t>: </a:t>
            </a:r>
            <a:r>
              <a:rPr lang="en-IN" i="1" dirty="0"/>
              <a:t>Responsibility does not indicate contribution. Both members contributed equally to this project and have no conflict of interest to declare.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891535" y="2988671"/>
            <a:ext cx="3806685" cy="3049213"/>
          </a:xfrm>
          <a:prstGeom prst="rect">
            <a:avLst/>
          </a:prstGeom>
        </p:spPr>
      </p:pic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DC52BF51-2BE3-2D80-78B9-1A76EAA629DA}"/>
              </a:ext>
            </a:extLst>
          </p:cNvPr>
          <p:cNvSpPr/>
          <p:nvPr/>
        </p:nvSpPr>
        <p:spPr>
          <a:xfrm>
            <a:off x="8381426" y="2042157"/>
            <a:ext cx="2826902" cy="1416778"/>
          </a:xfrm>
          <a:prstGeom prst="flowChartMerg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Framework: </a:t>
                </a:r>
                <a:r>
                  <a:rPr lang="en-IN" dirty="0"/>
                  <a:t>ROS 2</a:t>
                </a:r>
              </a:p>
              <a:p>
                <a:r>
                  <a:rPr lang="en-IN" b="1" dirty="0"/>
                  <a:t>Robot: </a:t>
                </a:r>
                <a:r>
                  <a:rPr lang="en-IN" dirty="0"/>
                  <a:t>TurtleBot3</a:t>
                </a:r>
              </a:p>
              <a:p>
                <a:r>
                  <a:rPr lang="en-IN" b="1" dirty="0"/>
                  <a:t>Sensors: </a:t>
                </a:r>
                <a:r>
                  <a:rPr lang="en-IN" dirty="0"/>
                  <a:t>Camera (compressed/uncompressed | 320x240 </a:t>
                </a:r>
                <a:r>
                  <a:rPr lang="en-IN" dirty="0" err="1"/>
                  <a:t>px</a:t>
                </a:r>
                <a:r>
                  <a:rPr lang="en-IN" dirty="0"/>
                  <a:t>)</a:t>
                </a:r>
              </a:p>
              <a:p>
                <a:r>
                  <a:rPr lang="en-IN" b="1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Crop incoming image: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𝑅𝑂𝐼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+110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+120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Convert from RGB to HSV color space and mask specific color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weighted average of pixel intensities (detect clusters)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centroid of cluster and thereby deviation from line</a:t>
                </a:r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IN" dirty="0"/>
                  <a:t>Constant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lin_vel</a:t>
                </a:r>
                <a:r>
                  <a:rPr lang="en-IN" dirty="0"/>
                  <a:t> with PID controller for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ang_vel</a:t>
                </a:r>
                <a:endParaRPr lang="en-IN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IN" dirty="0"/>
                  <a:t>Safety mechanisms and bounds (actuation limits)</a:t>
                </a:r>
              </a:p>
              <a:p>
                <a:r>
                  <a:rPr lang="en-IN" b="1" dirty="0"/>
                  <a:t>Codebase: </a:t>
                </a:r>
                <a:r>
                  <a:rPr lang="en-IN" dirty="0">
                    <a:hlinkClick r:id="rId3"/>
                  </a:rPr>
                  <a:t>GitHub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" t="-996" b="-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/>
              <p:nvPr/>
            </p:nvSpPr>
            <p:spPr>
              <a:xfrm>
                <a:off x="8199953" y="1288701"/>
                <a:ext cx="318984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+110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+120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953" y="1288701"/>
                <a:ext cx="3189848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1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  <p:pic>
        <p:nvPicPr>
          <p:cNvPr id="13" name="line_following_sim">
            <a:hlinkClick r:id="" action="ppaction://media"/>
            <a:extLst>
              <a:ext uri="{FF2B5EF4-FFF2-40B4-BE49-F238E27FC236}">
                <a16:creationId xmlns:a16="http://schemas.microsoft.com/office/drawing/2014/main" id="{EDB94773-A934-B04D-2023-A51A11C561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7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ine_following_real_robot">
            <a:hlinkClick r:id="" action="ppaction://media"/>
            <a:extLst>
              <a:ext uri="{FF2B5EF4-FFF2-40B4-BE49-F238E27FC236}">
                <a16:creationId xmlns:a16="http://schemas.microsoft.com/office/drawing/2014/main" id="{FF345702-A873-B117-05DE-2EDFA6D47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177" y="2450333"/>
            <a:ext cx="5396992" cy="3035808"/>
          </a:xfrm>
          <a:prstGeom prst="rect">
            <a:avLst/>
          </a:prstGeom>
        </p:spPr>
      </p:pic>
      <p:pic>
        <p:nvPicPr>
          <p:cNvPr id="6" name="line_following_real_rviz">
            <a:hlinkClick r:id="" action="ppaction://media"/>
            <a:extLst>
              <a:ext uri="{FF2B5EF4-FFF2-40B4-BE49-F238E27FC236}">
                <a16:creationId xmlns:a16="http://schemas.microsoft.com/office/drawing/2014/main" id="{A8566ECC-1D1B-007B-1094-EA646D3682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5826" y="2450333"/>
            <a:ext cx="5396992" cy="3035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Real-World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Robot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Remote PC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1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Progress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  <a:p>
            <a:r>
              <a:rPr lang="en-IN" dirty="0"/>
              <a:t>Calibration and optimization for final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F3FDC94B-7B1C-2A51-3B6F-8DB1F701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0053" y="1809750"/>
            <a:ext cx="360000" cy="3600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95648F95-4761-B9F7-A3B2-CF11AA7DC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7573" y="2212673"/>
            <a:ext cx="360000" cy="360000"/>
          </a:xfrm>
          <a:prstGeom prst="rect">
            <a:avLst/>
          </a:prstGeom>
        </p:spPr>
      </p:pic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34AFF549-09B2-6F0A-3642-4D675DF4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0053" y="2642779"/>
            <a:ext cx="360000" cy="360000"/>
          </a:xfrm>
          <a:prstGeom prst="rect">
            <a:avLst/>
          </a:prstGeom>
        </p:spPr>
      </p:pic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id="{B8EA799A-76FF-B778-97F3-EFA57099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7573" y="3030852"/>
            <a:ext cx="360000" cy="360000"/>
          </a:xfrm>
          <a:prstGeom prst="rect">
            <a:avLst/>
          </a:prstGeom>
        </p:spPr>
      </p:pic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id="{93F84EE4-F72E-5E60-09AA-6E722730D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0346" y="3429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b307200f-adf2-4dbb-94fd-dcc73869c24f"/>
    <ds:schemaRef ds:uri="http://www.w3.org/XML/1998/namespace"/>
    <ds:schemaRef ds:uri="681e0752-7327-43ef-af71-087853e23a2f"/>
    <ds:schemaRef ds:uri="http://purl.org/dc/dcmitype/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343</Words>
  <Application>Microsoft Office PowerPoint</Application>
  <PresentationFormat>Widescreen</PresentationFormat>
  <Paragraphs>86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Cambria Math</vt:lpstr>
      <vt:lpstr>Consolas</vt:lpstr>
      <vt:lpstr>Trebuchet MS</vt:lpstr>
      <vt:lpstr>Wingdings 2</vt:lpstr>
      <vt:lpstr>Wingdings 3</vt:lpstr>
      <vt:lpstr>ARMLab CU-ICAR</vt:lpstr>
      <vt:lpstr>AuE-8230 Autonomy: Science and Systems</vt:lpstr>
      <vt:lpstr>Project Tasks</vt:lpstr>
      <vt:lpstr>Project Timeline</vt:lpstr>
      <vt:lpstr>Task 3</vt:lpstr>
      <vt:lpstr>Primary Responsibility Assignment</vt:lpstr>
      <vt:lpstr>Approach</vt:lpstr>
      <vt:lpstr>Simulation Results</vt:lpstr>
      <vt:lpstr>Real-World Results</vt:lpstr>
      <vt:lpstr>Progress and Next Steps</vt:lpstr>
      <vt:lpstr>Challenges Faced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Samak;Chinmay Samak</dc:creator>
  <cp:lastModifiedBy>Chinmay Samak</cp:lastModifiedBy>
  <cp:revision>70</cp:revision>
  <dcterms:created xsi:type="dcterms:W3CDTF">2020-04-29T07:35:04Z</dcterms:created>
  <dcterms:modified xsi:type="dcterms:W3CDTF">2023-04-19T04:29:19Z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